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71" r:id="rId3"/>
    <p:sldId id="259" r:id="rId4"/>
    <p:sldId id="276" r:id="rId5"/>
    <p:sldId id="261" r:id="rId6"/>
    <p:sldId id="273" r:id="rId7"/>
    <p:sldId id="274" r:id="rId8"/>
    <p:sldId id="275" r:id="rId9"/>
    <p:sldId id="279" r:id="rId10"/>
    <p:sldId id="260" r:id="rId11"/>
    <p:sldId id="278" r:id="rId12"/>
    <p:sldId id="280" r:id="rId13"/>
    <p:sldId id="281" r:id="rId14"/>
    <p:sldId id="282" r:id="rId15"/>
    <p:sldId id="283" r:id="rId16"/>
    <p:sldId id="277" r:id="rId17"/>
    <p:sldId id="263" r:id="rId18"/>
    <p:sldId id="265" r:id="rId19"/>
    <p:sldId id="264" r:id="rId20"/>
    <p:sldId id="262" r:id="rId21"/>
    <p:sldId id="267" r:id="rId22"/>
    <p:sldId id="266"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6C39-5C8F-41FB-AF64-AAE800DB13BE}" type="datetimeFigureOut">
              <a:rPr lang="de-DE" smtClean="0"/>
              <a:t>08.07.2022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1DCE1-4E89-46EA-9746-E39F8F26A4A9}" type="slidenum">
              <a:rPr lang="de-DE" smtClean="0"/>
              <a:t>‹Nr.›</a:t>
            </a:fld>
            <a:endParaRPr lang="de-DE"/>
          </a:p>
        </p:txBody>
      </p:sp>
    </p:spTree>
    <p:extLst>
      <p:ext uri="{BB962C8B-B14F-4D97-AF65-F5344CB8AC3E}">
        <p14:creationId xmlns:p14="http://schemas.microsoft.com/office/powerpoint/2010/main" val="365396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751DCE1-4E89-46EA-9746-E39F8F26A4A9}" type="slidenum">
              <a:rPr lang="de-DE" smtClean="0"/>
              <a:t>15</a:t>
            </a:fld>
            <a:endParaRPr lang="de-DE"/>
          </a:p>
        </p:txBody>
      </p:sp>
    </p:spTree>
    <p:extLst>
      <p:ext uri="{BB962C8B-B14F-4D97-AF65-F5344CB8AC3E}">
        <p14:creationId xmlns:p14="http://schemas.microsoft.com/office/powerpoint/2010/main" val="340158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102FF49-665C-4828-B9E9-BB6F7809237E}" type="datetimeFigureOut">
              <a:rPr lang="de-DE" smtClean="0"/>
              <a:pPr/>
              <a:t>08.07.2022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000094-3D57-493E-B655-C61EECAF2A3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2FF49-665C-4828-B9E9-BB6F7809237E}" type="datetimeFigureOut">
              <a:rPr lang="de-DE" smtClean="0"/>
              <a:pPr/>
              <a:t>08.07.2022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00094-3D57-493E-B655-C61EECAF2A3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images.derstandard.at/img/2014/06/18/MondCremer800.jpg?w=1600&amp;s=67b2421c"/>
          <p:cNvPicPr/>
          <p:nvPr/>
        </p:nvPicPr>
        <p:blipFill>
          <a:blip r:embed="rId2" cstate="print"/>
          <a:srcRect/>
          <a:stretch>
            <a:fillRect/>
          </a:stretch>
        </p:blipFill>
        <p:spPr bwMode="auto">
          <a:xfrm>
            <a:off x="-1476672" y="0"/>
            <a:ext cx="11161241" cy="7389440"/>
          </a:xfrm>
          <a:prstGeom prst="rect">
            <a:avLst/>
          </a:prstGeom>
          <a:noFill/>
          <a:ln w="9525">
            <a:noFill/>
            <a:miter lim="800000"/>
            <a:headEnd/>
            <a:tailEnd/>
          </a:ln>
        </p:spPr>
      </p:pic>
      <p:sp>
        <p:nvSpPr>
          <p:cNvPr id="3" name="Rechteck 2"/>
          <p:cNvSpPr/>
          <p:nvPr/>
        </p:nvSpPr>
        <p:spPr>
          <a:xfrm>
            <a:off x="-1044624" y="6858000"/>
            <a:ext cx="4572000" cy="246221"/>
          </a:xfrm>
          <a:prstGeom prst="rect">
            <a:avLst/>
          </a:prstGeom>
        </p:spPr>
        <p:txBody>
          <a:bodyPr>
            <a:spAutoFit/>
          </a:bodyPr>
          <a:lstStyle/>
          <a:p>
            <a:r>
              <a:rPr lang="de-DE" sz="1000" dirty="0">
                <a:solidFill>
                  <a:schemeClr val="bg1">
                    <a:lumMod val="65000"/>
                  </a:schemeClr>
                </a:solidFill>
              </a:rPr>
              <a:t>https://de.wikipedia.org/wiki/Mond#/media/Datei:Full_Moon_Luc_Viatour.jpg</a:t>
            </a:r>
          </a:p>
        </p:txBody>
      </p:sp>
    </p:spTree>
    <p:extLst>
      <p:ext uri="{BB962C8B-B14F-4D97-AF65-F5344CB8AC3E}">
        <p14:creationId xmlns:p14="http://schemas.microsoft.com/office/powerpoint/2010/main" val="368299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Apollo 11</a:t>
            </a:r>
          </a:p>
        </p:txBody>
      </p:sp>
      <p:sp>
        <p:nvSpPr>
          <p:cNvPr id="3" name="Inhaltsplatzhalter 2"/>
          <p:cNvSpPr>
            <a:spLocks noGrp="1"/>
          </p:cNvSpPr>
          <p:nvPr>
            <p:ph idx="1"/>
          </p:nvPr>
        </p:nvSpPr>
        <p:spPr/>
        <p:txBody>
          <a:bodyPr>
            <a:normAutofit/>
          </a:bodyPr>
          <a:lstStyle/>
          <a:p>
            <a:r>
              <a:rPr lang="de-DE" dirty="0"/>
              <a:t>1969, vor über 50 </a:t>
            </a:r>
          </a:p>
          <a:p>
            <a:pPr>
              <a:buNone/>
            </a:pPr>
            <a:r>
              <a:rPr lang="de-DE" dirty="0"/>
              <a:t>	Jahren</a:t>
            </a:r>
          </a:p>
          <a:p>
            <a:r>
              <a:rPr lang="de-DE" dirty="0"/>
              <a:t>Erste Menschen </a:t>
            </a:r>
          </a:p>
          <a:p>
            <a:pPr>
              <a:buNone/>
            </a:pPr>
            <a:r>
              <a:rPr lang="de-DE" dirty="0"/>
              <a:t>	auf dem Mond</a:t>
            </a:r>
          </a:p>
          <a:p>
            <a:pPr>
              <a:buNone/>
            </a:pPr>
            <a:r>
              <a:rPr lang="de-DE" dirty="0"/>
              <a:t>	Neil Armstrong,</a:t>
            </a:r>
          </a:p>
          <a:p>
            <a:pPr>
              <a:buNone/>
            </a:pPr>
            <a:r>
              <a:rPr lang="de-DE" dirty="0"/>
              <a:t>	Michael Collins,</a:t>
            </a:r>
          </a:p>
          <a:p>
            <a:pPr>
              <a:buNone/>
            </a:pPr>
            <a:r>
              <a:rPr lang="de-DE" dirty="0"/>
              <a:t>	Edwin Aldrin</a:t>
            </a:r>
          </a:p>
        </p:txBody>
      </p:sp>
      <p:pic>
        <p:nvPicPr>
          <p:cNvPr id="17410" name="Picture 2" descr="Bildergebnis für Apollo 11"/>
          <p:cNvPicPr>
            <a:picLocks noChangeAspect="1" noChangeArrowheads="1"/>
          </p:cNvPicPr>
          <p:nvPr/>
        </p:nvPicPr>
        <p:blipFill>
          <a:blip r:embed="rId2" cstate="print"/>
          <a:srcRect/>
          <a:stretch>
            <a:fillRect/>
          </a:stretch>
        </p:blipFill>
        <p:spPr bwMode="auto">
          <a:xfrm>
            <a:off x="3995936" y="188640"/>
            <a:ext cx="4968552" cy="2797906"/>
          </a:xfrm>
          <a:prstGeom prst="rect">
            <a:avLst/>
          </a:prstGeom>
          <a:noFill/>
        </p:spPr>
      </p:pic>
      <p:pic>
        <p:nvPicPr>
          <p:cNvPr id="17412" name="Picture 4" descr="Bildergebnis für Apollo 11"/>
          <p:cNvPicPr>
            <a:picLocks noChangeAspect="1" noChangeArrowheads="1"/>
          </p:cNvPicPr>
          <p:nvPr/>
        </p:nvPicPr>
        <p:blipFill>
          <a:blip r:embed="rId3" cstate="print"/>
          <a:srcRect/>
          <a:stretch>
            <a:fillRect/>
          </a:stretch>
        </p:blipFill>
        <p:spPr bwMode="auto">
          <a:xfrm>
            <a:off x="3995936" y="3501008"/>
            <a:ext cx="4966814" cy="2796927"/>
          </a:xfrm>
          <a:prstGeom prst="rect">
            <a:avLst/>
          </a:prstGeom>
          <a:noFill/>
        </p:spPr>
      </p:pic>
      <p:sp>
        <p:nvSpPr>
          <p:cNvPr id="7" name="Rechteck 6"/>
          <p:cNvSpPr/>
          <p:nvPr/>
        </p:nvSpPr>
        <p:spPr>
          <a:xfrm>
            <a:off x="3995936" y="3068960"/>
            <a:ext cx="4824536" cy="246221"/>
          </a:xfrm>
          <a:prstGeom prst="rect">
            <a:avLst/>
          </a:prstGeom>
        </p:spPr>
        <p:txBody>
          <a:bodyPr wrap="square">
            <a:spAutoFit/>
          </a:bodyPr>
          <a:lstStyle/>
          <a:p>
            <a:r>
              <a:rPr lang="de-DE" sz="1000" dirty="0">
                <a:solidFill>
                  <a:schemeClr val="bg1">
                    <a:lumMod val="65000"/>
                  </a:schemeClr>
                </a:solidFill>
              </a:rPr>
              <a:t>https://de.wikipedia.org/wiki/Apollo_11#/media/Datei:Aldrin_Apollo_11.jpg</a:t>
            </a:r>
          </a:p>
        </p:txBody>
      </p:sp>
      <p:sp>
        <p:nvSpPr>
          <p:cNvPr id="8" name="Rechteck 7"/>
          <p:cNvSpPr/>
          <p:nvPr/>
        </p:nvSpPr>
        <p:spPr>
          <a:xfrm>
            <a:off x="3995936" y="6453336"/>
            <a:ext cx="4572000" cy="246221"/>
          </a:xfrm>
          <a:prstGeom prst="rect">
            <a:avLst/>
          </a:prstGeom>
        </p:spPr>
        <p:txBody>
          <a:bodyPr>
            <a:spAutoFit/>
          </a:bodyPr>
          <a:lstStyle/>
          <a:p>
            <a:r>
              <a:rPr lang="de-DE" sz="1000" dirty="0">
                <a:solidFill>
                  <a:schemeClr val="bg1">
                    <a:lumMod val="65000"/>
                  </a:schemeClr>
                </a:solidFill>
              </a:rPr>
              <a:t>https://www.sueddeutsche.de/wissen/mondlandung-apollo-kosten-1.4530750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D6E16-D4AF-44CB-9198-8C61CDEC9D64}"/>
              </a:ext>
            </a:extLst>
          </p:cNvPr>
          <p:cNvSpPr>
            <a:spLocks noGrp="1"/>
          </p:cNvSpPr>
          <p:nvPr>
            <p:ph type="title"/>
          </p:nvPr>
        </p:nvSpPr>
        <p:spPr/>
        <p:txBody>
          <a:bodyPr/>
          <a:lstStyle/>
          <a:p>
            <a:pPr algn="l"/>
            <a:r>
              <a:rPr lang="de-DE" dirty="0"/>
              <a:t>Apollo 11</a:t>
            </a:r>
          </a:p>
        </p:txBody>
      </p:sp>
      <p:graphicFrame>
        <p:nvGraphicFramePr>
          <p:cNvPr id="5" name="Objekt 4">
            <a:extLst>
              <a:ext uri="{FF2B5EF4-FFF2-40B4-BE49-F238E27FC236}">
                <a16:creationId xmlns:a16="http://schemas.microsoft.com/office/drawing/2014/main" id="{5FBC20C0-4403-4691-9BC3-F8C860135A61}"/>
              </a:ext>
            </a:extLst>
          </p:cNvPr>
          <p:cNvGraphicFramePr>
            <a:graphicFrameLocks noChangeAspect="1"/>
          </p:cNvGraphicFramePr>
          <p:nvPr>
            <p:extLst>
              <p:ext uri="{D42A27DB-BD31-4B8C-83A1-F6EECF244321}">
                <p14:modId xmlns:p14="http://schemas.microsoft.com/office/powerpoint/2010/main" val="2536707102"/>
              </p:ext>
            </p:extLst>
          </p:nvPr>
        </p:nvGraphicFramePr>
        <p:xfrm>
          <a:off x="565690" y="2924944"/>
          <a:ext cx="8085898" cy="1080120"/>
        </p:xfrm>
        <a:graphic>
          <a:graphicData uri="http://schemas.openxmlformats.org/presentationml/2006/ole">
            <mc:AlternateContent xmlns:mc="http://schemas.openxmlformats.org/markup-compatibility/2006">
              <mc:Choice xmlns:v="urn:schemas-microsoft-com:vml" Requires="v">
                <p:oleObj spid="_x0000_s1033" name="Objekt-Manager-Shellobjekt" showAsIcon="1" r:id="rId3" imgW="3422520" imgH="456480" progId="Package">
                  <p:embed/>
                </p:oleObj>
              </mc:Choice>
              <mc:Fallback>
                <p:oleObj name="Objekt-Manager-Shellobjekt" showAsIcon="1" r:id="rId3" imgW="3422520" imgH="456480" progId="Package">
                  <p:embed/>
                  <p:pic>
                    <p:nvPicPr>
                      <p:cNvPr id="0" name=""/>
                      <p:cNvPicPr/>
                      <p:nvPr/>
                    </p:nvPicPr>
                    <p:blipFill>
                      <a:blip r:embed="rId4"/>
                      <a:stretch>
                        <a:fillRect/>
                      </a:stretch>
                    </p:blipFill>
                    <p:spPr>
                      <a:xfrm>
                        <a:off x="565690" y="2924944"/>
                        <a:ext cx="8085898" cy="1080120"/>
                      </a:xfrm>
                      <a:prstGeom prst="rect">
                        <a:avLst/>
                      </a:prstGeom>
                    </p:spPr>
                  </p:pic>
                </p:oleObj>
              </mc:Fallback>
            </mc:AlternateContent>
          </a:graphicData>
        </a:graphic>
      </p:graphicFrame>
    </p:spTree>
    <p:extLst>
      <p:ext uri="{BB962C8B-B14F-4D97-AF65-F5344CB8AC3E}">
        <p14:creationId xmlns:p14="http://schemas.microsoft.com/office/powerpoint/2010/main" val="29111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3A52-73D1-49B3-9B57-C9564204E868}"/>
              </a:ext>
            </a:extLst>
          </p:cNvPr>
          <p:cNvSpPr>
            <a:spLocks noGrp="1"/>
          </p:cNvSpPr>
          <p:nvPr>
            <p:ph type="title"/>
          </p:nvPr>
        </p:nvSpPr>
        <p:spPr>
          <a:xfrm>
            <a:off x="457200" y="203518"/>
            <a:ext cx="8229600" cy="1143000"/>
          </a:xfrm>
        </p:spPr>
        <p:txBody>
          <a:bodyPr/>
          <a:lstStyle/>
          <a:p>
            <a:pPr algn="l"/>
            <a:r>
              <a:rPr lang="de-DE" dirty="0"/>
              <a:t>Apollo 11</a:t>
            </a:r>
          </a:p>
        </p:txBody>
      </p:sp>
      <p:sp>
        <p:nvSpPr>
          <p:cNvPr id="3" name="Inhaltsplatzhalter 2">
            <a:extLst>
              <a:ext uri="{FF2B5EF4-FFF2-40B4-BE49-F238E27FC236}">
                <a16:creationId xmlns:a16="http://schemas.microsoft.com/office/drawing/2014/main" id="{38218BE6-4FA7-40BB-9135-F8B9E436FC69}"/>
              </a:ext>
            </a:extLst>
          </p:cNvPr>
          <p:cNvSpPr>
            <a:spLocks noGrp="1"/>
          </p:cNvSpPr>
          <p:nvPr>
            <p:ph idx="1"/>
          </p:nvPr>
        </p:nvSpPr>
        <p:spPr>
          <a:xfrm>
            <a:off x="457200" y="1600200"/>
            <a:ext cx="8435280" cy="4983162"/>
          </a:xfrm>
        </p:spPr>
        <p:txBody>
          <a:bodyPr>
            <a:normAutofit fontScale="92500" lnSpcReduction="20000"/>
          </a:bodyPr>
          <a:lstStyle/>
          <a:p>
            <a:r>
              <a:rPr lang="de-DE" sz="3500" dirty="0"/>
              <a:t>Als erster Mensch verließ Neil Armstrong die Mondfähre; 20 Minuten später kam Buzz Aldrin nach. </a:t>
            </a:r>
          </a:p>
          <a:p>
            <a:r>
              <a:rPr lang="de-DE" sz="3500" dirty="0"/>
              <a:t>Zuerst wurde ein Sonnenwindexperiment durchgeführt, dann wurde die US-Flagge aufgestellt. </a:t>
            </a:r>
          </a:p>
          <a:p>
            <a:r>
              <a:rPr lang="de-DE" sz="3500" dirty="0"/>
              <a:t>Anschließend bauten die beiden Astronauten weitere kleine Forschungsgeräte des EASEP (</a:t>
            </a:r>
            <a:r>
              <a:rPr lang="de-DE" sz="3500" i="1" dirty="0"/>
              <a:t>Early Apollo Scientific Experiment Package</a:t>
            </a:r>
            <a:r>
              <a:rPr lang="de-DE" sz="3500" dirty="0"/>
              <a:t>). Diese sollten seismische Aktivitäten, also Erschütterungen auf dem Mond, messen. </a:t>
            </a:r>
          </a:p>
          <a:p>
            <a:endParaRPr lang="de-DE" dirty="0"/>
          </a:p>
        </p:txBody>
      </p:sp>
    </p:spTree>
    <p:extLst>
      <p:ext uri="{BB962C8B-B14F-4D97-AF65-F5344CB8AC3E}">
        <p14:creationId xmlns:p14="http://schemas.microsoft.com/office/powerpoint/2010/main" val="108059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3A52-73D1-49B3-9B57-C9564204E868}"/>
              </a:ext>
            </a:extLst>
          </p:cNvPr>
          <p:cNvSpPr>
            <a:spLocks noGrp="1"/>
          </p:cNvSpPr>
          <p:nvPr>
            <p:ph type="title"/>
          </p:nvPr>
        </p:nvSpPr>
        <p:spPr/>
        <p:txBody>
          <a:bodyPr/>
          <a:lstStyle/>
          <a:p>
            <a:pPr algn="l"/>
            <a:r>
              <a:rPr lang="de-DE" dirty="0"/>
              <a:t>Apollo 11</a:t>
            </a:r>
          </a:p>
        </p:txBody>
      </p:sp>
      <p:sp>
        <p:nvSpPr>
          <p:cNvPr id="3" name="Inhaltsplatzhalter 2">
            <a:extLst>
              <a:ext uri="{FF2B5EF4-FFF2-40B4-BE49-F238E27FC236}">
                <a16:creationId xmlns:a16="http://schemas.microsoft.com/office/drawing/2014/main" id="{38218BE6-4FA7-40BB-9135-F8B9E436FC69}"/>
              </a:ext>
            </a:extLst>
          </p:cNvPr>
          <p:cNvSpPr>
            <a:spLocks noGrp="1"/>
          </p:cNvSpPr>
          <p:nvPr>
            <p:ph idx="1"/>
          </p:nvPr>
        </p:nvSpPr>
        <p:spPr>
          <a:xfrm>
            <a:off x="457200" y="1600200"/>
            <a:ext cx="4402832" cy="4781128"/>
          </a:xfrm>
        </p:spPr>
        <p:txBody>
          <a:bodyPr>
            <a:normAutofit/>
          </a:bodyPr>
          <a:lstStyle/>
          <a:p>
            <a:r>
              <a:rPr lang="de-DE" dirty="0"/>
              <a:t>Ein aufgestellter                                 Laserreflektor (LRRR)                                          auf der Oberfläche                    kann bis heute, präzise die Entfernung zwischen Mond und Erde zu messen. </a:t>
            </a:r>
          </a:p>
          <a:p>
            <a:endParaRPr lang="de-DE" dirty="0"/>
          </a:p>
        </p:txBody>
      </p:sp>
      <p:pic>
        <p:nvPicPr>
          <p:cNvPr id="5" name="Grafik 4">
            <a:extLst>
              <a:ext uri="{FF2B5EF4-FFF2-40B4-BE49-F238E27FC236}">
                <a16:creationId xmlns:a16="http://schemas.microsoft.com/office/drawing/2014/main" id="{607AD89A-9B5A-47B5-9A1B-85D4788A5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613664"/>
            <a:ext cx="3688184" cy="3725066"/>
          </a:xfrm>
          <a:prstGeom prst="rect">
            <a:avLst/>
          </a:prstGeom>
        </p:spPr>
      </p:pic>
      <p:sp>
        <p:nvSpPr>
          <p:cNvPr id="6" name="Rechteck 5">
            <a:extLst>
              <a:ext uri="{FF2B5EF4-FFF2-40B4-BE49-F238E27FC236}">
                <a16:creationId xmlns:a16="http://schemas.microsoft.com/office/drawing/2014/main" id="{FF0A7CD9-3E02-493C-9A0E-47372BEE9AC2}"/>
              </a:ext>
            </a:extLst>
          </p:cNvPr>
          <p:cNvSpPr/>
          <p:nvPr/>
        </p:nvSpPr>
        <p:spPr>
          <a:xfrm>
            <a:off x="5076056" y="5534756"/>
            <a:ext cx="3688184" cy="398894"/>
          </a:xfrm>
          <a:prstGeom prst="rect">
            <a:avLst/>
          </a:prstGeom>
        </p:spPr>
        <p:txBody>
          <a:bodyPr wrap="square">
            <a:spAutoFit/>
          </a:bodyPr>
          <a:lstStyle/>
          <a:p>
            <a:r>
              <a:rPr lang="de-DE" sz="1000" dirty="0"/>
              <a:t>https://de.wikipedia.org/wiki/Lunar_Laser_Ranging#/media/Datei:Apollo_11_Lunar_Laser_Ranging_Experiment.jpg</a:t>
            </a:r>
          </a:p>
        </p:txBody>
      </p:sp>
    </p:spTree>
    <p:extLst>
      <p:ext uri="{BB962C8B-B14F-4D97-AF65-F5344CB8AC3E}">
        <p14:creationId xmlns:p14="http://schemas.microsoft.com/office/powerpoint/2010/main" val="376310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3A52-73D1-49B3-9B57-C9564204E868}"/>
              </a:ext>
            </a:extLst>
          </p:cNvPr>
          <p:cNvSpPr>
            <a:spLocks noGrp="1"/>
          </p:cNvSpPr>
          <p:nvPr>
            <p:ph type="title"/>
          </p:nvPr>
        </p:nvSpPr>
        <p:spPr/>
        <p:txBody>
          <a:bodyPr/>
          <a:lstStyle/>
          <a:p>
            <a:pPr algn="l"/>
            <a:r>
              <a:rPr lang="de-DE" dirty="0"/>
              <a:t>Apollo 11</a:t>
            </a:r>
          </a:p>
        </p:txBody>
      </p:sp>
      <p:sp>
        <p:nvSpPr>
          <p:cNvPr id="3" name="Inhaltsplatzhalter 2">
            <a:extLst>
              <a:ext uri="{FF2B5EF4-FFF2-40B4-BE49-F238E27FC236}">
                <a16:creationId xmlns:a16="http://schemas.microsoft.com/office/drawing/2014/main" id="{38218BE6-4FA7-40BB-9135-F8B9E436FC69}"/>
              </a:ext>
            </a:extLst>
          </p:cNvPr>
          <p:cNvSpPr>
            <a:spLocks noGrp="1"/>
          </p:cNvSpPr>
          <p:nvPr>
            <p:ph idx="1"/>
          </p:nvPr>
        </p:nvSpPr>
        <p:spPr>
          <a:xfrm>
            <a:off x="539552" y="1600200"/>
            <a:ext cx="8147248" cy="4781128"/>
          </a:xfrm>
        </p:spPr>
        <p:txBody>
          <a:bodyPr>
            <a:normAutofit/>
          </a:bodyPr>
          <a:lstStyle/>
          <a:p>
            <a:r>
              <a:rPr lang="de-DE" dirty="0"/>
              <a:t>Es wurden Bodenproben entnommen und 21,6 kg Gestein gesammelt. </a:t>
            </a:r>
          </a:p>
          <a:p>
            <a:endParaRPr lang="de-DE" dirty="0"/>
          </a:p>
          <a:p>
            <a:r>
              <a:rPr lang="de-DE" dirty="0"/>
              <a:t>Der erste Aufenthalt auf der Mondoberfläche endete nach 21 Stunden und 36 Minuten. </a:t>
            </a:r>
          </a:p>
          <a:p>
            <a:endParaRPr lang="de-DE" dirty="0"/>
          </a:p>
        </p:txBody>
      </p:sp>
    </p:spTree>
    <p:extLst>
      <p:ext uri="{BB962C8B-B14F-4D97-AF65-F5344CB8AC3E}">
        <p14:creationId xmlns:p14="http://schemas.microsoft.com/office/powerpoint/2010/main" val="170042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926F6-6886-4AA1-9BEB-6C3BBA6BA46B}"/>
              </a:ext>
            </a:extLst>
          </p:cNvPr>
          <p:cNvSpPr>
            <a:spLocks noGrp="1"/>
          </p:cNvSpPr>
          <p:nvPr>
            <p:ph type="title"/>
          </p:nvPr>
        </p:nvSpPr>
        <p:spPr/>
        <p:txBody>
          <a:bodyPr/>
          <a:lstStyle/>
          <a:p>
            <a:pPr algn="l"/>
            <a:r>
              <a:rPr lang="de-DE" dirty="0"/>
              <a:t>Nach Apollo 11 - Mondfahrzeuge</a:t>
            </a:r>
          </a:p>
        </p:txBody>
      </p:sp>
      <p:sp>
        <p:nvSpPr>
          <p:cNvPr id="3" name="Inhaltsplatzhalter 2">
            <a:extLst>
              <a:ext uri="{FF2B5EF4-FFF2-40B4-BE49-F238E27FC236}">
                <a16:creationId xmlns:a16="http://schemas.microsoft.com/office/drawing/2014/main" id="{C5B065CE-768D-4B5B-A3E4-087D4E65BCC8}"/>
              </a:ext>
            </a:extLst>
          </p:cNvPr>
          <p:cNvSpPr>
            <a:spLocks noGrp="1"/>
          </p:cNvSpPr>
          <p:nvPr>
            <p:ph idx="1"/>
          </p:nvPr>
        </p:nvSpPr>
        <p:spPr>
          <a:xfrm>
            <a:off x="457200" y="1600200"/>
            <a:ext cx="3466728" cy="4525963"/>
          </a:xfrm>
        </p:spPr>
        <p:txBody>
          <a:bodyPr>
            <a:normAutofit lnSpcReduction="10000"/>
          </a:bodyPr>
          <a:lstStyle/>
          <a:p>
            <a:r>
              <a:rPr lang="de-DE" dirty="0"/>
              <a:t>Insgesamt 12 Menschen haben bisher den Mond betreten: Apollo 11 – Apollo17</a:t>
            </a:r>
          </a:p>
          <a:p>
            <a:endParaRPr lang="de-DE" dirty="0"/>
          </a:p>
          <a:p>
            <a:r>
              <a:rPr lang="de-DE" b="1" dirty="0"/>
              <a:t>Mondfahrzeuge</a:t>
            </a:r>
            <a:r>
              <a:rPr lang="de-DE" dirty="0"/>
              <a:t>: Apollo 15, 16 und 17</a:t>
            </a:r>
          </a:p>
          <a:p>
            <a:endParaRPr lang="de-DE" dirty="0"/>
          </a:p>
          <a:p>
            <a:endParaRPr lang="de-DE" dirty="0"/>
          </a:p>
        </p:txBody>
      </p:sp>
      <p:pic>
        <p:nvPicPr>
          <p:cNvPr id="5" name="Grafik 4">
            <a:extLst>
              <a:ext uri="{FF2B5EF4-FFF2-40B4-BE49-F238E27FC236}">
                <a16:creationId xmlns:a16="http://schemas.microsoft.com/office/drawing/2014/main" id="{2A11BAAC-47C7-4AE0-88C4-F10061C28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01" y="1437275"/>
            <a:ext cx="2438400" cy="2444496"/>
          </a:xfrm>
          <a:prstGeom prst="rect">
            <a:avLst/>
          </a:prstGeom>
        </p:spPr>
      </p:pic>
      <p:sp>
        <p:nvSpPr>
          <p:cNvPr id="6" name="Rechteck 5">
            <a:extLst>
              <a:ext uri="{FF2B5EF4-FFF2-40B4-BE49-F238E27FC236}">
                <a16:creationId xmlns:a16="http://schemas.microsoft.com/office/drawing/2014/main" id="{A1DB56D8-7031-4F3C-B7AF-8CB684C13B02}"/>
              </a:ext>
            </a:extLst>
          </p:cNvPr>
          <p:cNvSpPr/>
          <p:nvPr/>
        </p:nvSpPr>
        <p:spPr>
          <a:xfrm rot="16200000">
            <a:off x="6629400" y="2481304"/>
            <a:ext cx="2438400" cy="553998"/>
          </a:xfrm>
          <a:prstGeom prst="rect">
            <a:avLst/>
          </a:prstGeom>
        </p:spPr>
        <p:txBody>
          <a:bodyPr wrap="square">
            <a:spAutoFit/>
          </a:bodyPr>
          <a:lstStyle/>
          <a:p>
            <a:r>
              <a:rPr lang="de-DE" sz="1000" dirty="0">
                <a:solidFill>
                  <a:schemeClr val="bg1">
                    <a:lumMod val="65000"/>
                  </a:schemeClr>
                </a:solidFill>
              </a:rPr>
              <a:t>https://de.wikipedia.org/wiki/Lunar_Roving_Vehicle#/media/Datei:Apollo_15_Lunar_Rover_final_resting_place.jpg</a:t>
            </a:r>
          </a:p>
        </p:txBody>
      </p:sp>
      <p:pic>
        <p:nvPicPr>
          <p:cNvPr id="7" name="Picture 2" descr="https://upload.wikimedia.org/wikipedia/commons/thumb/4/4d/NASA_Apollo_17_Lunar_Roving_Vehicle.jpg/1024px-NASA_Apollo_17_Lunar_Roving_Vehicle.jpg">
            <a:extLst>
              <a:ext uri="{FF2B5EF4-FFF2-40B4-BE49-F238E27FC236}">
                <a16:creationId xmlns:a16="http://schemas.microsoft.com/office/drawing/2014/main" id="{CD6242F8-5BD4-4A2D-9762-254104F01F26}"/>
              </a:ext>
            </a:extLst>
          </p:cNvPr>
          <p:cNvPicPr>
            <a:picLocks noChangeAspect="1" noChangeArrowheads="1"/>
          </p:cNvPicPr>
          <p:nvPr/>
        </p:nvPicPr>
        <p:blipFill>
          <a:blip r:embed="rId4" cstate="print"/>
          <a:srcRect/>
          <a:stretch>
            <a:fillRect/>
          </a:stretch>
        </p:blipFill>
        <p:spPr bwMode="auto">
          <a:xfrm>
            <a:off x="5508104" y="3997140"/>
            <a:ext cx="2444495" cy="2444495"/>
          </a:xfrm>
          <a:prstGeom prst="rect">
            <a:avLst/>
          </a:prstGeom>
          <a:noFill/>
        </p:spPr>
      </p:pic>
      <p:sp>
        <p:nvSpPr>
          <p:cNvPr id="8" name="Rechteck 7">
            <a:extLst>
              <a:ext uri="{FF2B5EF4-FFF2-40B4-BE49-F238E27FC236}">
                <a16:creationId xmlns:a16="http://schemas.microsoft.com/office/drawing/2014/main" id="{835FE571-D464-41A8-A1C8-DEDB1A0FCC7E}"/>
              </a:ext>
            </a:extLst>
          </p:cNvPr>
          <p:cNvSpPr/>
          <p:nvPr/>
        </p:nvSpPr>
        <p:spPr>
          <a:xfrm rot="16200000">
            <a:off x="6987714" y="4922752"/>
            <a:ext cx="2483768" cy="553998"/>
          </a:xfrm>
          <a:prstGeom prst="rect">
            <a:avLst/>
          </a:prstGeom>
        </p:spPr>
        <p:txBody>
          <a:bodyPr wrap="square">
            <a:spAutoFit/>
          </a:bodyPr>
          <a:lstStyle/>
          <a:p>
            <a:r>
              <a:rPr lang="de-DE" sz="1000" dirty="0">
                <a:solidFill>
                  <a:schemeClr val="bg1">
                    <a:lumMod val="65000"/>
                  </a:schemeClr>
                </a:solidFill>
              </a:rPr>
              <a:t>https://de.wikipedia.org/wiki/Apollo_17#/media/Datei:NASA_Apollo_17_Lunar_Roving_Vehicle.jpg</a:t>
            </a:r>
          </a:p>
        </p:txBody>
      </p:sp>
      <p:sp>
        <p:nvSpPr>
          <p:cNvPr id="9" name="Textfeld 8">
            <a:extLst>
              <a:ext uri="{FF2B5EF4-FFF2-40B4-BE49-F238E27FC236}">
                <a16:creationId xmlns:a16="http://schemas.microsoft.com/office/drawing/2014/main" id="{74CC6F8D-040F-4990-B26F-BA346C5D96DB}"/>
              </a:ext>
            </a:extLst>
          </p:cNvPr>
          <p:cNvSpPr txBox="1"/>
          <p:nvPr/>
        </p:nvSpPr>
        <p:spPr>
          <a:xfrm rot="16200000">
            <a:off x="4374330" y="5463234"/>
            <a:ext cx="1861963" cy="369332"/>
          </a:xfrm>
          <a:prstGeom prst="rect">
            <a:avLst/>
          </a:prstGeom>
          <a:noFill/>
        </p:spPr>
        <p:txBody>
          <a:bodyPr wrap="square" rtlCol="0">
            <a:spAutoFit/>
          </a:bodyPr>
          <a:lstStyle/>
          <a:p>
            <a:r>
              <a:rPr lang="de-DE" b="1" dirty="0"/>
              <a:t>Dezember 1972</a:t>
            </a:r>
          </a:p>
        </p:txBody>
      </p:sp>
      <p:sp>
        <p:nvSpPr>
          <p:cNvPr id="10" name="Textfeld 9">
            <a:extLst>
              <a:ext uri="{FF2B5EF4-FFF2-40B4-BE49-F238E27FC236}">
                <a16:creationId xmlns:a16="http://schemas.microsoft.com/office/drawing/2014/main" id="{E7ED8BF7-1969-48B2-9DE0-16D5A9B489E8}"/>
              </a:ext>
            </a:extLst>
          </p:cNvPr>
          <p:cNvSpPr txBox="1"/>
          <p:nvPr/>
        </p:nvSpPr>
        <p:spPr>
          <a:xfrm rot="16200000">
            <a:off x="4005888" y="2784419"/>
            <a:ext cx="1861963" cy="369332"/>
          </a:xfrm>
          <a:prstGeom prst="rect">
            <a:avLst/>
          </a:prstGeom>
          <a:noFill/>
        </p:spPr>
        <p:txBody>
          <a:bodyPr wrap="square" rtlCol="0">
            <a:spAutoFit/>
          </a:bodyPr>
          <a:lstStyle/>
          <a:p>
            <a:r>
              <a:rPr lang="de-DE" b="1" dirty="0"/>
              <a:t>Juli 1971</a:t>
            </a:r>
          </a:p>
        </p:txBody>
      </p:sp>
    </p:spTree>
    <p:extLst>
      <p:ext uri="{BB962C8B-B14F-4D97-AF65-F5344CB8AC3E}">
        <p14:creationId xmlns:p14="http://schemas.microsoft.com/office/powerpoint/2010/main" val="119978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B515E-83E7-4E05-856C-5251AA868F51}"/>
              </a:ext>
            </a:extLst>
          </p:cNvPr>
          <p:cNvSpPr>
            <a:spLocks noGrp="1"/>
          </p:cNvSpPr>
          <p:nvPr>
            <p:ph type="title"/>
          </p:nvPr>
        </p:nvSpPr>
        <p:spPr/>
        <p:txBody>
          <a:bodyPr/>
          <a:lstStyle/>
          <a:p>
            <a:pPr algn="l"/>
            <a:r>
              <a:rPr lang="de-DE" dirty="0"/>
              <a:t>Früher - Heute</a:t>
            </a:r>
          </a:p>
        </p:txBody>
      </p:sp>
      <p:sp>
        <p:nvSpPr>
          <p:cNvPr id="3" name="Inhaltsplatzhalter 2">
            <a:extLst>
              <a:ext uri="{FF2B5EF4-FFF2-40B4-BE49-F238E27FC236}">
                <a16:creationId xmlns:a16="http://schemas.microsoft.com/office/drawing/2014/main" id="{44E8B4D5-7138-4D96-922A-28C9E5E2047A}"/>
              </a:ext>
            </a:extLst>
          </p:cNvPr>
          <p:cNvSpPr>
            <a:spLocks noGrp="1"/>
          </p:cNvSpPr>
          <p:nvPr>
            <p:ph idx="1"/>
          </p:nvPr>
        </p:nvSpPr>
        <p:spPr/>
        <p:txBody>
          <a:bodyPr/>
          <a:lstStyle/>
          <a:p>
            <a:endParaRPr lang="de-DE" dirty="0"/>
          </a:p>
          <a:p>
            <a:endParaRPr lang="de-DE" dirty="0"/>
          </a:p>
          <a:p>
            <a:endParaRPr lang="de-DE" dirty="0"/>
          </a:p>
          <a:p>
            <a:r>
              <a:rPr lang="de-DE" dirty="0"/>
              <a:t>Seit 1972 waren keine Menschen mehr auf dem Mond …</a:t>
            </a:r>
          </a:p>
        </p:txBody>
      </p:sp>
    </p:spTree>
    <p:extLst>
      <p:ext uri="{BB962C8B-B14F-4D97-AF65-F5344CB8AC3E}">
        <p14:creationId xmlns:p14="http://schemas.microsoft.com/office/powerpoint/2010/main" val="359518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Heute – Wasser auf dem Mond</a:t>
            </a:r>
          </a:p>
        </p:txBody>
      </p:sp>
      <p:sp>
        <p:nvSpPr>
          <p:cNvPr id="3" name="Inhaltsplatzhalter 2"/>
          <p:cNvSpPr>
            <a:spLocks noGrp="1"/>
          </p:cNvSpPr>
          <p:nvPr>
            <p:ph idx="1"/>
          </p:nvPr>
        </p:nvSpPr>
        <p:spPr/>
        <p:txBody>
          <a:bodyPr/>
          <a:lstStyle/>
          <a:p>
            <a:endParaRPr lang="de-DE" dirty="0"/>
          </a:p>
        </p:txBody>
      </p:sp>
      <p:pic>
        <p:nvPicPr>
          <p:cNvPr id="6" name="Grafik 5" descr="https://www.dlr.de/dlr/Portaldata/1/Resources/bilder/missionen/mond/s2-1920_xl.jpg"/>
          <p:cNvPicPr/>
          <p:nvPr/>
        </p:nvPicPr>
        <p:blipFill>
          <a:blip r:embed="rId2" cstate="print"/>
          <a:srcRect/>
          <a:stretch>
            <a:fillRect/>
          </a:stretch>
        </p:blipFill>
        <p:spPr bwMode="auto">
          <a:xfrm>
            <a:off x="467544" y="1412776"/>
            <a:ext cx="8352928" cy="4752528"/>
          </a:xfrm>
          <a:prstGeom prst="rect">
            <a:avLst/>
          </a:prstGeom>
          <a:noFill/>
          <a:ln w="9525">
            <a:noFill/>
            <a:miter lim="800000"/>
            <a:headEnd/>
            <a:tailEnd/>
          </a:ln>
        </p:spPr>
      </p:pic>
      <p:sp>
        <p:nvSpPr>
          <p:cNvPr id="7" name="Rechteck 6"/>
          <p:cNvSpPr/>
          <p:nvPr/>
        </p:nvSpPr>
        <p:spPr>
          <a:xfrm>
            <a:off x="323528" y="6381328"/>
            <a:ext cx="6912768" cy="246221"/>
          </a:xfrm>
          <a:prstGeom prst="rect">
            <a:avLst/>
          </a:prstGeom>
        </p:spPr>
        <p:txBody>
          <a:bodyPr wrap="square">
            <a:spAutoFit/>
          </a:bodyPr>
          <a:lstStyle/>
          <a:p>
            <a:r>
              <a:rPr lang="de-DE" sz="1000" dirty="0">
                <a:solidFill>
                  <a:schemeClr val="bg1">
                    <a:lumMod val="65000"/>
                  </a:schemeClr>
                </a:solidFill>
              </a:rPr>
              <a:t>https://www.dlr.de/dlr/desktopdefault.aspx/tabid-11103/2014_read-36491/#/gallery/35830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Heute – </a:t>
            </a:r>
            <a:r>
              <a:rPr lang="de-DE" dirty="0" err="1"/>
              <a:t>Regolith</a:t>
            </a:r>
            <a:endParaRPr lang="de-DE" dirty="0"/>
          </a:p>
        </p:txBody>
      </p:sp>
      <p:pic>
        <p:nvPicPr>
          <p:cNvPr id="7" name="Inhaltsplatzhalter 6" descr="Regolith.jpg"/>
          <p:cNvPicPr>
            <a:picLocks noGrp="1" noChangeAspect="1"/>
          </p:cNvPicPr>
          <p:nvPr>
            <p:ph idx="1"/>
          </p:nvPr>
        </p:nvPicPr>
        <p:blipFill>
          <a:blip r:embed="rId2" cstate="print"/>
          <a:stretch>
            <a:fillRect/>
          </a:stretch>
        </p:blipFill>
        <p:spPr>
          <a:xfrm>
            <a:off x="395536" y="1177571"/>
            <a:ext cx="8208912" cy="4761169"/>
          </a:xfrm>
        </p:spPr>
      </p:pic>
      <p:sp>
        <p:nvSpPr>
          <p:cNvPr id="5" name="Rechteck 4"/>
          <p:cNvSpPr/>
          <p:nvPr/>
        </p:nvSpPr>
        <p:spPr>
          <a:xfrm>
            <a:off x="179512" y="6021288"/>
            <a:ext cx="8424936" cy="707886"/>
          </a:xfrm>
          <a:prstGeom prst="rect">
            <a:avLst/>
          </a:prstGeom>
        </p:spPr>
        <p:txBody>
          <a:bodyPr wrap="square">
            <a:spAutoFit/>
          </a:bodyPr>
          <a:lstStyle/>
          <a:p>
            <a:r>
              <a:rPr lang="de-DE" sz="1000" dirty="0">
                <a:solidFill>
                  <a:schemeClr val="bg1">
                    <a:lumMod val="65000"/>
                  </a:schemeClr>
                </a:solidFill>
              </a:rPr>
              <a:t>https://www.ebay.de/i/293069187935?chn=ps&amp;norover=1&amp;mkevt=1&amp;mkrid=707-134425-41852-0&amp;mkcid=2&amp;itemid=293069187935&amp;targetid=516050988653&amp;device=c&amp;mktype=pla&amp;googleloc=9044079&amp;poi=&amp;campaignid=1794970035&amp;mkgroupid=74964531568&amp;rlsatarget=pla-516050988653&amp;abcId=1139166&amp;merchantid=115646251&amp;gclid=EAIaIQobChMI19X87oqy5AIVyuR3Ch2MnwisEAQYAyABEgI9K_D_Bw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Heute – Artemis - Planung</a:t>
            </a:r>
          </a:p>
        </p:txBody>
      </p:sp>
      <p:sp>
        <p:nvSpPr>
          <p:cNvPr id="3" name="Inhaltsplatzhalter 2"/>
          <p:cNvSpPr>
            <a:spLocks noGrp="1"/>
          </p:cNvSpPr>
          <p:nvPr>
            <p:ph idx="1"/>
          </p:nvPr>
        </p:nvSpPr>
        <p:spPr/>
        <p:txBody>
          <a:bodyPr/>
          <a:lstStyle/>
          <a:p>
            <a:endParaRPr lang="de-DE" dirty="0"/>
          </a:p>
        </p:txBody>
      </p:sp>
      <p:pic>
        <p:nvPicPr>
          <p:cNvPr id="5" name="Grafik 4" descr="https://upload.wikimedia.org/wikipedia/commons/6/67/Artemis_Phase_1.jpg"/>
          <p:cNvPicPr/>
          <p:nvPr/>
        </p:nvPicPr>
        <p:blipFill>
          <a:blip r:embed="rId2" cstate="print"/>
          <a:srcRect/>
          <a:stretch>
            <a:fillRect/>
          </a:stretch>
        </p:blipFill>
        <p:spPr bwMode="auto">
          <a:xfrm>
            <a:off x="78671" y="1628800"/>
            <a:ext cx="9065329" cy="3906185"/>
          </a:xfrm>
          <a:prstGeom prst="rect">
            <a:avLst/>
          </a:prstGeom>
          <a:noFill/>
          <a:ln w="9525">
            <a:noFill/>
            <a:miter lim="800000"/>
            <a:headEnd/>
            <a:tailEnd/>
          </a:ln>
        </p:spPr>
      </p:pic>
      <p:sp>
        <p:nvSpPr>
          <p:cNvPr id="7" name="Rechteck 6"/>
          <p:cNvSpPr/>
          <p:nvPr/>
        </p:nvSpPr>
        <p:spPr>
          <a:xfrm>
            <a:off x="323528" y="5805264"/>
            <a:ext cx="4572000" cy="246221"/>
          </a:xfrm>
          <a:prstGeom prst="rect">
            <a:avLst/>
          </a:prstGeom>
        </p:spPr>
        <p:txBody>
          <a:bodyPr>
            <a:spAutoFit/>
          </a:bodyPr>
          <a:lstStyle/>
          <a:p>
            <a:r>
              <a:rPr lang="de-DE" sz="1000" dirty="0">
                <a:solidFill>
                  <a:schemeClr val="bg1">
                    <a:lumMod val="65000"/>
                  </a:schemeClr>
                </a:solidFill>
              </a:rPr>
              <a:t>https://de.wikipedia.org/wiki/Artemis-Programm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images.derstandard.at/img/2014/06/18/MondCremer800.jpg?w=1600&amp;s=67b2421c"/>
          <p:cNvPicPr/>
          <p:nvPr/>
        </p:nvPicPr>
        <p:blipFill>
          <a:blip r:embed="rId2" cstate="print"/>
          <a:srcRect/>
          <a:stretch>
            <a:fillRect/>
          </a:stretch>
        </p:blipFill>
        <p:spPr bwMode="auto">
          <a:xfrm>
            <a:off x="-1476672" y="0"/>
            <a:ext cx="11161241" cy="7389440"/>
          </a:xfrm>
          <a:prstGeom prst="rect">
            <a:avLst/>
          </a:prstGeom>
          <a:noFill/>
          <a:ln w="9525">
            <a:noFill/>
            <a:miter lim="800000"/>
            <a:headEnd/>
            <a:tailEnd/>
          </a:ln>
        </p:spPr>
      </p:pic>
      <p:sp>
        <p:nvSpPr>
          <p:cNvPr id="3" name="Rechteck 2"/>
          <p:cNvSpPr/>
          <p:nvPr/>
        </p:nvSpPr>
        <p:spPr>
          <a:xfrm>
            <a:off x="-1044624" y="6858000"/>
            <a:ext cx="4572000" cy="246221"/>
          </a:xfrm>
          <a:prstGeom prst="rect">
            <a:avLst/>
          </a:prstGeom>
        </p:spPr>
        <p:txBody>
          <a:bodyPr>
            <a:spAutoFit/>
          </a:bodyPr>
          <a:lstStyle/>
          <a:p>
            <a:r>
              <a:rPr lang="de-DE" sz="1000" dirty="0">
                <a:solidFill>
                  <a:schemeClr val="bg1">
                    <a:lumMod val="65000"/>
                  </a:schemeClr>
                </a:solidFill>
              </a:rPr>
              <a:t>https://de.wikipedia.org/wiki/Mond#/media/Datei:Full_Moon_Luc_Viatour.jpg</a:t>
            </a:r>
          </a:p>
        </p:txBody>
      </p:sp>
      <p:sp>
        <p:nvSpPr>
          <p:cNvPr id="4" name="Titel 1"/>
          <p:cNvSpPr txBox="1">
            <a:spLocks/>
          </p:cNvSpPr>
          <p:nvPr/>
        </p:nvSpPr>
        <p:spPr>
          <a:xfrm>
            <a:off x="2627784" y="2132856"/>
            <a:ext cx="4104456" cy="2691731"/>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8000" b="0" i="0" u="none" strike="noStrike" kern="1200" cap="none" spc="0" normalizeH="0" baseline="0" noProof="0" dirty="0">
                <a:ln>
                  <a:noFill/>
                </a:ln>
                <a:solidFill>
                  <a:schemeClr val="tx1"/>
                </a:solidFill>
                <a:effectLst/>
                <a:uLnTx/>
                <a:uFillTx/>
                <a:latin typeface="AR BERKLEY" pitchFamily="2" charset="0"/>
                <a:ea typeface="+mj-ea"/>
                <a:cs typeface="+mj-cs"/>
              </a:rPr>
              <a:t>Reise zum Mond</a:t>
            </a:r>
          </a:p>
        </p:txBody>
      </p:sp>
    </p:spTree>
    <p:extLst>
      <p:ext uri="{BB962C8B-B14F-4D97-AF65-F5344CB8AC3E}">
        <p14:creationId xmlns:p14="http://schemas.microsoft.com/office/powerpoint/2010/main" val="271825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Zukunft - Artemis</a:t>
            </a:r>
          </a:p>
        </p:txBody>
      </p:sp>
      <p:sp>
        <p:nvSpPr>
          <p:cNvPr id="3" name="Inhaltsplatzhalter 2"/>
          <p:cNvSpPr>
            <a:spLocks noGrp="1"/>
          </p:cNvSpPr>
          <p:nvPr>
            <p:ph idx="1"/>
          </p:nvPr>
        </p:nvSpPr>
        <p:spPr/>
        <p:txBody>
          <a:bodyPr/>
          <a:lstStyle/>
          <a:p>
            <a:endParaRPr lang="de-DE" dirty="0"/>
          </a:p>
        </p:txBody>
      </p:sp>
      <p:pic>
        <p:nvPicPr>
          <p:cNvPr id="23554" name="Picture 2" descr="Bildergebnis für Artemis mond nasa"/>
          <p:cNvPicPr>
            <a:picLocks noChangeAspect="1" noChangeArrowheads="1"/>
          </p:cNvPicPr>
          <p:nvPr/>
        </p:nvPicPr>
        <p:blipFill>
          <a:blip r:embed="rId2" cstate="print"/>
          <a:srcRect/>
          <a:stretch>
            <a:fillRect/>
          </a:stretch>
        </p:blipFill>
        <p:spPr bwMode="auto">
          <a:xfrm>
            <a:off x="395536" y="1340768"/>
            <a:ext cx="8468940" cy="4754986"/>
          </a:xfrm>
          <a:prstGeom prst="rect">
            <a:avLst/>
          </a:prstGeom>
          <a:noFill/>
        </p:spPr>
      </p:pic>
      <p:sp>
        <p:nvSpPr>
          <p:cNvPr id="9" name="Rechteck 8"/>
          <p:cNvSpPr/>
          <p:nvPr/>
        </p:nvSpPr>
        <p:spPr>
          <a:xfrm>
            <a:off x="395536" y="6211669"/>
            <a:ext cx="4572000" cy="246221"/>
          </a:xfrm>
          <a:prstGeom prst="rect">
            <a:avLst/>
          </a:prstGeom>
        </p:spPr>
        <p:txBody>
          <a:bodyPr>
            <a:spAutoFit/>
          </a:bodyPr>
          <a:lstStyle/>
          <a:p>
            <a:r>
              <a:rPr lang="de-DE" sz="1000" dirty="0">
                <a:solidFill>
                  <a:schemeClr val="bg1">
                    <a:lumMod val="65000"/>
                  </a:schemeClr>
                </a:solidFill>
              </a:rPr>
              <a:t>https://www.zeit.de/2019/23/nasa-mondfahrt-cape-canaveral-rakete-usa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Zukunft - Wasser am Südpol</a:t>
            </a:r>
          </a:p>
        </p:txBody>
      </p:sp>
      <p:pic>
        <p:nvPicPr>
          <p:cNvPr id="24578" name="Picture 2"/>
          <p:cNvPicPr>
            <a:picLocks noChangeAspect="1" noChangeArrowheads="1"/>
          </p:cNvPicPr>
          <p:nvPr/>
        </p:nvPicPr>
        <p:blipFill>
          <a:blip r:embed="rId2" cstate="print"/>
          <a:srcRect/>
          <a:stretch>
            <a:fillRect/>
          </a:stretch>
        </p:blipFill>
        <p:spPr bwMode="auto">
          <a:xfrm>
            <a:off x="1763688" y="1340768"/>
            <a:ext cx="4824536" cy="4824536"/>
          </a:xfrm>
          <a:prstGeom prst="rect">
            <a:avLst/>
          </a:prstGeom>
          <a:noFill/>
          <a:ln w="9525">
            <a:noFill/>
            <a:miter lim="800000"/>
            <a:headEnd/>
            <a:tailEnd/>
          </a:ln>
        </p:spPr>
      </p:pic>
      <p:sp>
        <p:nvSpPr>
          <p:cNvPr id="7" name="Rechteck 6"/>
          <p:cNvSpPr/>
          <p:nvPr/>
        </p:nvSpPr>
        <p:spPr>
          <a:xfrm>
            <a:off x="1907704" y="6309320"/>
            <a:ext cx="5760640" cy="246221"/>
          </a:xfrm>
          <a:prstGeom prst="rect">
            <a:avLst/>
          </a:prstGeom>
        </p:spPr>
        <p:txBody>
          <a:bodyPr wrap="square">
            <a:spAutoFit/>
          </a:bodyPr>
          <a:lstStyle/>
          <a:p>
            <a:r>
              <a:rPr lang="de-DE" sz="1000" dirty="0">
                <a:solidFill>
                  <a:schemeClr val="bg1">
                    <a:lumMod val="65000"/>
                  </a:schemeClr>
                </a:solidFill>
              </a:rPr>
              <a:t>https://forum.astronomie.de/media/mond-suedpol.28174/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Zukunft – </a:t>
            </a:r>
            <a:r>
              <a:rPr lang="de-DE" dirty="0" err="1"/>
              <a:t>Regolith</a:t>
            </a:r>
            <a:r>
              <a:rPr lang="de-DE" dirty="0"/>
              <a:t> - Baumaterial</a:t>
            </a:r>
          </a:p>
        </p:txBody>
      </p:sp>
      <p:sp>
        <p:nvSpPr>
          <p:cNvPr id="3" name="Inhaltsplatzhalter 2"/>
          <p:cNvSpPr>
            <a:spLocks noGrp="1"/>
          </p:cNvSpPr>
          <p:nvPr>
            <p:ph idx="1"/>
          </p:nvPr>
        </p:nvSpPr>
        <p:spPr/>
        <p:txBody>
          <a:bodyPr/>
          <a:lstStyle/>
          <a:p>
            <a:endParaRPr lang="de-DE"/>
          </a:p>
        </p:txBody>
      </p:sp>
      <p:pic>
        <p:nvPicPr>
          <p:cNvPr id="19458" name="Picture 2" descr="Bildergebnis für Regolith mond"/>
          <p:cNvPicPr>
            <a:picLocks noChangeAspect="1" noChangeArrowheads="1"/>
          </p:cNvPicPr>
          <p:nvPr/>
        </p:nvPicPr>
        <p:blipFill>
          <a:blip r:embed="rId2" cstate="print"/>
          <a:srcRect/>
          <a:stretch>
            <a:fillRect/>
          </a:stretch>
        </p:blipFill>
        <p:spPr bwMode="auto">
          <a:xfrm>
            <a:off x="0" y="1268760"/>
            <a:ext cx="9191912" cy="5172570"/>
          </a:xfrm>
          <a:prstGeom prst="rect">
            <a:avLst/>
          </a:prstGeom>
          <a:noFill/>
        </p:spPr>
      </p:pic>
      <p:sp>
        <p:nvSpPr>
          <p:cNvPr id="5" name="Rechteck 4"/>
          <p:cNvSpPr/>
          <p:nvPr/>
        </p:nvSpPr>
        <p:spPr>
          <a:xfrm>
            <a:off x="0" y="6611779"/>
            <a:ext cx="9361040" cy="246221"/>
          </a:xfrm>
          <a:prstGeom prst="rect">
            <a:avLst/>
          </a:prstGeom>
        </p:spPr>
        <p:txBody>
          <a:bodyPr wrap="square">
            <a:spAutoFit/>
          </a:bodyPr>
          <a:lstStyle/>
          <a:p>
            <a:r>
              <a:rPr lang="de-DE" sz="1000" dirty="0">
                <a:solidFill>
                  <a:schemeClr val="bg1">
                    <a:lumMod val="65000"/>
                  </a:schemeClr>
                </a:solidFill>
              </a:rPr>
              <a:t>https://www.merkur.de/wirtschaft/koennen-auf-mond-doerfer-entstehen-8492147.html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e-DE" dirty="0"/>
          </a:p>
        </p:txBody>
      </p:sp>
      <p:sp>
        <p:nvSpPr>
          <p:cNvPr id="3" name="Inhaltsplatzhalter 2"/>
          <p:cNvSpPr>
            <a:spLocks noGrp="1"/>
          </p:cNvSpPr>
          <p:nvPr>
            <p:ph sz="half" idx="1"/>
          </p:nvPr>
        </p:nvSpPr>
        <p:spPr>
          <a:xfrm>
            <a:off x="4788024" y="1541653"/>
            <a:ext cx="4038600" cy="4525963"/>
          </a:xfrm>
        </p:spPr>
        <p:txBody>
          <a:bodyPr/>
          <a:lstStyle/>
          <a:p>
            <a:r>
              <a:rPr lang="de-DE" dirty="0"/>
              <a:t>Himmelsscheibe von Nebra</a:t>
            </a:r>
          </a:p>
          <a:p>
            <a:r>
              <a:rPr lang="de-DE" dirty="0"/>
              <a:t>Steinzeit (ca. 2100–1700 v. Chr.)</a:t>
            </a:r>
          </a:p>
          <a:p>
            <a:r>
              <a:rPr lang="de-DE" dirty="0"/>
              <a:t>Älteste bisher bekannte Himmelsdarstellung</a:t>
            </a:r>
          </a:p>
          <a:p>
            <a:r>
              <a:rPr lang="de-DE" dirty="0"/>
              <a:t> Mondphasen</a:t>
            </a:r>
          </a:p>
          <a:p>
            <a:endParaRPr lang="de-DE" dirty="0"/>
          </a:p>
        </p:txBody>
      </p:sp>
      <p:sp>
        <p:nvSpPr>
          <p:cNvPr id="5" name="Rechteck 4"/>
          <p:cNvSpPr/>
          <p:nvPr/>
        </p:nvSpPr>
        <p:spPr>
          <a:xfrm>
            <a:off x="367212" y="5877272"/>
            <a:ext cx="3751659" cy="415498"/>
          </a:xfrm>
          <a:prstGeom prst="rect">
            <a:avLst/>
          </a:prstGeom>
        </p:spPr>
        <p:txBody>
          <a:bodyPr wrap="square">
            <a:spAutoFit/>
          </a:bodyPr>
          <a:lstStyle/>
          <a:p>
            <a:r>
              <a:rPr lang="de-DE" sz="1050" dirty="0">
                <a:solidFill>
                  <a:schemeClr val="bg1">
                    <a:lumMod val="65000"/>
                  </a:schemeClr>
                </a:solidFill>
              </a:rPr>
              <a:t>https://de.wikipedia.org/wiki/Himmelsscheibe_von_Nebra#/media/Datei:Nebra_Scheibe.jpg_38.jpg</a:t>
            </a:r>
          </a:p>
        </p:txBody>
      </p:sp>
      <p:pic>
        <p:nvPicPr>
          <p:cNvPr id="7" name="Grafik 6">
            <a:extLst>
              <a:ext uri="{FF2B5EF4-FFF2-40B4-BE49-F238E27FC236}">
                <a16:creationId xmlns:a16="http://schemas.microsoft.com/office/drawing/2014/main" id="{D437964F-F83E-4A98-965C-9E5A732F6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12" y="1548613"/>
            <a:ext cx="4149692" cy="40770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e-DE" dirty="0"/>
          </a:p>
        </p:txBody>
      </p:sp>
      <p:sp>
        <p:nvSpPr>
          <p:cNvPr id="3" name="Inhaltsplatzhalter 2"/>
          <p:cNvSpPr>
            <a:spLocks noGrp="1"/>
          </p:cNvSpPr>
          <p:nvPr>
            <p:ph idx="1"/>
          </p:nvPr>
        </p:nvSpPr>
        <p:spPr/>
        <p:txBody>
          <a:bodyPr/>
          <a:lstStyle/>
          <a:p>
            <a:r>
              <a:rPr lang="de-DE" dirty="0"/>
              <a:t>Jules </a:t>
            </a:r>
            <a:r>
              <a:rPr lang="de-DE" dirty="0" err="1"/>
              <a:t>Vernes</a:t>
            </a:r>
            <a:endParaRPr lang="de-DE" dirty="0"/>
          </a:p>
          <a:p>
            <a:r>
              <a:rPr lang="de-DE" dirty="0"/>
              <a:t>Von der Erde zum </a:t>
            </a:r>
          </a:p>
          <a:p>
            <a:pPr>
              <a:buNone/>
            </a:pPr>
            <a:r>
              <a:rPr lang="de-DE" dirty="0"/>
              <a:t>	Mond (1865)</a:t>
            </a:r>
          </a:p>
        </p:txBody>
      </p:sp>
      <p:pic>
        <p:nvPicPr>
          <p:cNvPr id="1026" name="Picture 2" descr="https://upload.wikimedia.org/wikipedia/commons/thumb/2/2b/%27From_the_Earth_to_the_Moon%27_by_Henri_de_Montaut_38.jpg/800px-%27From_the_Earth_to_the_Moon%27_by_Henri_de_Montaut_38.jpg"/>
          <p:cNvPicPr>
            <a:picLocks noChangeAspect="1" noChangeArrowheads="1"/>
          </p:cNvPicPr>
          <p:nvPr/>
        </p:nvPicPr>
        <p:blipFill>
          <a:blip r:embed="rId2" cstate="print"/>
          <a:srcRect/>
          <a:stretch>
            <a:fillRect/>
          </a:stretch>
        </p:blipFill>
        <p:spPr bwMode="auto">
          <a:xfrm>
            <a:off x="4139952" y="260648"/>
            <a:ext cx="4410075" cy="6334125"/>
          </a:xfrm>
          <a:prstGeom prst="rect">
            <a:avLst/>
          </a:prstGeom>
          <a:noFill/>
        </p:spPr>
      </p:pic>
      <p:sp>
        <p:nvSpPr>
          <p:cNvPr id="5" name="Rechteck 4"/>
          <p:cNvSpPr/>
          <p:nvPr/>
        </p:nvSpPr>
        <p:spPr>
          <a:xfrm>
            <a:off x="251520" y="6237312"/>
            <a:ext cx="3751659" cy="577081"/>
          </a:xfrm>
          <a:prstGeom prst="rect">
            <a:avLst/>
          </a:prstGeom>
        </p:spPr>
        <p:txBody>
          <a:bodyPr wrap="square">
            <a:spAutoFit/>
          </a:bodyPr>
          <a:lstStyle/>
          <a:p>
            <a:r>
              <a:rPr lang="de-DE" sz="1050" dirty="0">
                <a:solidFill>
                  <a:schemeClr val="bg1">
                    <a:lumMod val="65000"/>
                  </a:schemeClr>
                </a:solidFill>
              </a:rPr>
              <a:t>hhttps://de.wikipedia.org/wiki/Von_der_Erde_zum_Mond#/media/Datei:'From_the_Earth_to_the_Moon'_by_Henri_de_Montaut_38.jpg</a:t>
            </a:r>
          </a:p>
        </p:txBody>
      </p:sp>
    </p:spTree>
    <p:extLst>
      <p:ext uri="{BB962C8B-B14F-4D97-AF65-F5344CB8AC3E}">
        <p14:creationId xmlns:p14="http://schemas.microsoft.com/office/powerpoint/2010/main" val="59584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e-DE" dirty="0"/>
          </a:p>
        </p:txBody>
      </p:sp>
      <p:sp>
        <p:nvSpPr>
          <p:cNvPr id="3" name="Inhaltsplatzhalter 2"/>
          <p:cNvSpPr>
            <a:spLocks noGrp="1"/>
          </p:cNvSpPr>
          <p:nvPr>
            <p:ph idx="1"/>
          </p:nvPr>
        </p:nvSpPr>
        <p:spPr/>
        <p:txBody>
          <a:bodyPr/>
          <a:lstStyle/>
          <a:p>
            <a:r>
              <a:rPr lang="de-DE" dirty="0"/>
              <a:t>Tim und </a:t>
            </a:r>
            <a:r>
              <a:rPr lang="de-DE" dirty="0" err="1"/>
              <a:t>Struppi</a:t>
            </a:r>
            <a:endParaRPr lang="de-DE" dirty="0"/>
          </a:p>
          <a:p>
            <a:r>
              <a:rPr lang="de-DE" dirty="0"/>
              <a:t>1952</a:t>
            </a:r>
          </a:p>
        </p:txBody>
      </p:sp>
      <p:pic>
        <p:nvPicPr>
          <p:cNvPr id="18434" name="Picture 2" descr="Bildergebnis für Tim und Struppi Reise zum Mond"/>
          <p:cNvPicPr>
            <a:picLocks noChangeAspect="1" noChangeArrowheads="1"/>
          </p:cNvPicPr>
          <p:nvPr/>
        </p:nvPicPr>
        <p:blipFill>
          <a:blip r:embed="rId2" cstate="print"/>
          <a:srcRect/>
          <a:stretch>
            <a:fillRect/>
          </a:stretch>
        </p:blipFill>
        <p:spPr bwMode="auto">
          <a:xfrm>
            <a:off x="3995936" y="404664"/>
            <a:ext cx="4659262" cy="6249924"/>
          </a:xfrm>
          <a:prstGeom prst="rect">
            <a:avLst/>
          </a:prstGeom>
          <a:noFill/>
        </p:spPr>
      </p:pic>
      <p:sp>
        <p:nvSpPr>
          <p:cNvPr id="6" name="Rechteck 5"/>
          <p:cNvSpPr/>
          <p:nvPr/>
        </p:nvSpPr>
        <p:spPr>
          <a:xfrm>
            <a:off x="107504" y="6237312"/>
            <a:ext cx="4572000" cy="246221"/>
          </a:xfrm>
          <a:prstGeom prst="rect">
            <a:avLst/>
          </a:prstGeom>
        </p:spPr>
        <p:txBody>
          <a:bodyPr>
            <a:spAutoFit/>
          </a:bodyPr>
          <a:lstStyle/>
          <a:p>
            <a:r>
              <a:rPr lang="de-DE" sz="1000" dirty="0">
                <a:solidFill>
                  <a:schemeClr val="bg1">
                    <a:lumMod val="65000"/>
                  </a:schemeClr>
                </a:solidFill>
              </a:rPr>
              <a:t>https://www.amazon.de/Tim-Struppi-Schritte-auf-Mond/dp/355171004X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e-DE" dirty="0"/>
          </a:p>
        </p:txBody>
      </p:sp>
      <p:sp>
        <p:nvSpPr>
          <p:cNvPr id="3" name="Inhaltsplatzhalter 2"/>
          <p:cNvSpPr>
            <a:spLocks noGrp="1"/>
          </p:cNvSpPr>
          <p:nvPr>
            <p:ph idx="1"/>
          </p:nvPr>
        </p:nvSpPr>
        <p:spPr/>
        <p:txBody>
          <a:bodyPr/>
          <a:lstStyle/>
          <a:p>
            <a:r>
              <a:rPr lang="de-DE" dirty="0"/>
              <a:t>Sputnik 1 </a:t>
            </a:r>
          </a:p>
          <a:p>
            <a:r>
              <a:rPr lang="de-DE" dirty="0"/>
              <a:t>4.10. 1957</a:t>
            </a:r>
          </a:p>
          <a:p>
            <a:r>
              <a:rPr lang="de-DE" dirty="0"/>
              <a:t>Erster künstlicher</a:t>
            </a:r>
          </a:p>
          <a:p>
            <a:pPr marL="0" indent="0">
              <a:buNone/>
            </a:pPr>
            <a:r>
              <a:rPr lang="de-DE" dirty="0"/>
              <a:t>	Erdsatellit</a:t>
            </a:r>
          </a:p>
          <a:p>
            <a:endParaRPr lang="de-DE" dirty="0"/>
          </a:p>
          <a:p>
            <a:r>
              <a:rPr lang="de-DE" dirty="0" err="1"/>
              <a:t>Sputnikschock</a:t>
            </a:r>
            <a:endParaRPr lang="de-DE" dirty="0"/>
          </a:p>
        </p:txBody>
      </p:sp>
      <p:sp>
        <p:nvSpPr>
          <p:cNvPr id="6" name="Rechteck 5"/>
          <p:cNvSpPr/>
          <p:nvPr/>
        </p:nvSpPr>
        <p:spPr>
          <a:xfrm>
            <a:off x="107504" y="6237312"/>
            <a:ext cx="4572000" cy="246221"/>
          </a:xfrm>
          <a:prstGeom prst="rect">
            <a:avLst/>
          </a:prstGeom>
        </p:spPr>
        <p:txBody>
          <a:bodyPr>
            <a:spAutoFit/>
          </a:bodyPr>
          <a:lstStyle/>
          <a:p>
            <a:r>
              <a:rPr lang="de-DE" sz="1000" dirty="0">
                <a:solidFill>
                  <a:schemeClr val="bg1">
                    <a:lumMod val="65000"/>
                  </a:schemeClr>
                </a:solidFill>
              </a:rPr>
              <a:t>hhttps://upload.wikimedia.org/wikipedia/commons/b/be/Sputnik_asm.jpg</a:t>
            </a:r>
          </a:p>
        </p:txBody>
      </p:sp>
      <p:pic>
        <p:nvPicPr>
          <p:cNvPr id="5" name="Grafik 4">
            <a:extLst>
              <a:ext uri="{FF2B5EF4-FFF2-40B4-BE49-F238E27FC236}">
                <a16:creationId xmlns:a16="http://schemas.microsoft.com/office/drawing/2014/main" id="{9988E21C-0A07-4AD0-B19D-F095FAAA0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556792"/>
            <a:ext cx="4892198" cy="4006772"/>
          </a:xfrm>
          <a:prstGeom prst="rect">
            <a:avLst/>
          </a:prstGeom>
        </p:spPr>
      </p:pic>
    </p:spTree>
    <p:extLst>
      <p:ext uri="{BB962C8B-B14F-4D97-AF65-F5344CB8AC3E}">
        <p14:creationId xmlns:p14="http://schemas.microsoft.com/office/powerpoint/2010/main" val="396718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e-DE" dirty="0"/>
          </a:p>
        </p:txBody>
      </p:sp>
      <p:sp>
        <p:nvSpPr>
          <p:cNvPr id="3" name="Inhaltsplatzhalter 2"/>
          <p:cNvSpPr>
            <a:spLocks noGrp="1"/>
          </p:cNvSpPr>
          <p:nvPr>
            <p:ph sz="half" idx="1"/>
          </p:nvPr>
        </p:nvSpPr>
        <p:spPr>
          <a:xfrm>
            <a:off x="4572000" y="1417638"/>
            <a:ext cx="4392488" cy="4525963"/>
          </a:xfrm>
        </p:spPr>
        <p:txBody>
          <a:bodyPr>
            <a:normAutofit/>
          </a:bodyPr>
          <a:lstStyle/>
          <a:p>
            <a:r>
              <a:rPr lang="de-DE" dirty="0"/>
              <a:t>Sputnik 2</a:t>
            </a:r>
          </a:p>
          <a:p>
            <a:r>
              <a:rPr lang="de-DE" dirty="0"/>
              <a:t>3.11. 1957</a:t>
            </a:r>
          </a:p>
          <a:p>
            <a:r>
              <a:rPr lang="de-DE" dirty="0"/>
              <a:t>Hündin Laika - Erstes Lebewesen, das vom Menschen ins Weltall geschickt wurde.</a:t>
            </a:r>
          </a:p>
        </p:txBody>
      </p:sp>
      <p:sp>
        <p:nvSpPr>
          <p:cNvPr id="6" name="Rechteck 5"/>
          <p:cNvSpPr/>
          <p:nvPr/>
        </p:nvSpPr>
        <p:spPr>
          <a:xfrm>
            <a:off x="107504" y="6237312"/>
            <a:ext cx="4572000" cy="246221"/>
          </a:xfrm>
          <a:prstGeom prst="rect">
            <a:avLst/>
          </a:prstGeom>
        </p:spPr>
        <p:txBody>
          <a:bodyPr>
            <a:spAutoFit/>
          </a:bodyPr>
          <a:lstStyle/>
          <a:p>
            <a:r>
              <a:rPr lang="de-DE" sz="1000" dirty="0">
                <a:solidFill>
                  <a:schemeClr val="bg1">
                    <a:lumMod val="65000"/>
                  </a:schemeClr>
                </a:solidFill>
              </a:rPr>
              <a:t>hthttps://de.wikipedia.org/wiki/Laika</a:t>
            </a:r>
          </a:p>
        </p:txBody>
      </p:sp>
      <p:pic>
        <p:nvPicPr>
          <p:cNvPr id="8" name="Grafik 7">
            <a:extLst>
              <a:ext uri="{FF2B5EF4-FFF2-40B4-BE49-F238E27FC236}">
                <a16:creationId xmlns:a16="http://schemas.microsoft.com/office/drawing/2014/main" id="{72C3767D-86AA-4CA1-9790-493A1AC0B1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43" y="1711349"/>
            <a:ext cx="3873721" cy="2396796"/>
          </a:xfrm>
          <a:prstGeom prst="rect">
            <a:avLst/>
          </a:prstGeom>
        </p:spPr>
      </p:pic>
    </p:spTree>
    <p:extLst>
      <p:ext uri="{BB962C8B-B14F-4D97-AF65-F5344CB8AC3E}">
        <p14:creationId xmlns:p14="http://schemas.microsoft.com/office/powerpoint/2010/main" val="33220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Apollo 11 - Vorbereitungen</a:t>
            </a:r>
          </a:p>
        </p:txBody>
      </p:sp>
      <p:sp>
        <p:nvSpPr>
          <p:cNvPr id="3" name="Inhaltsplatzhalter 2"/>
          <p:cNvSpPr>
            <a:spLocks noGrp="1"/>
          </p:cNvSpPr>
          <p:nvPr>
            <p:ph idx="1"/>
          </p:nvPr>
        </p:nvSpPr>
        <p:spPr>
          <a:xfrm>
            <a:off x="457200" y="1600200"/>
            <a:ext cx="8229600" cy="4883333"/>
          </a:xfrm>
        </p:spPr>
        <p:txBody>
          <a:bodyPr>
            <a:normAutofit lnSpcReduction="10000"/>
          </a:bodyPr>
          <a:lstStyle/>
          <a:p>
            <a:r>
              <a:rPr lang="de-DE" dirty="0"/>
              <a:t>USA – Präsident Kennedy </a:t>
            </a:r>
          </a:p>
          <a:p>
            <a:r>
              <a:rPr lang="de-DE" dirty="0"/>
              <a:t>Verkündet 1961:</a:t>
            </a:r>
          </a:p>
          <a:p>
            <a:pPr marL="0" indent="0">
              <a:buNone/>
            </a:pPr>
            <a:r>
              <a:rPr lang="de-DE" sz="2400" dirty="0"/>
              <a:t>„Warum, fragen viele, der Mond?                                          Warum soll das unser Ziel sein? Und sie können auch fragen, warum steigen sie nicht auf den höchsten Berg?  (…) Wir haben uns entschlossen, zum Mond zu fliegen. Wir haben uns entschlossen, in diesem Jahrzehnt auf den Mond zu kommen, nicht weil es leicht wäre, sondern gerade weil es schwer ist, weil diese Aufgabe uns helfen wird, unsere besten Energien und Fähigkeiten einzusetzen und zu erproben, weil wir bereit sind, diese Herausforderung anzunehmen und sie nicht widerwillig aufschieben werden und weil wir beabsichtigen, zu gewinnen.“ </a:t>
            </a:r>
          </a:p>
        </p:txBody>
      </p:sp>
      <p:sp>
        <p:nvSpPr>
          <p:cNvPr id="6" name="Rechteck 5"/>
          <p:cNvSpPr/>
          <p:nvPr/>
        </p:nvSpPr>
        <p:spPr>
          <a:xfrm rot="5400000">
            <a:off x="6457566" y="2424847"/>
            <a:ext cx="4572000" cy="246221"/>
          </a:xfrm>
          <a:prstGeom prst="rect">
            <a:avLst/>
          </a:prstGeom>
        </p:spPr>
        <p:txBody>
          <a:bodyPr>
            <a:spAutoFit/>
          </a:bodyPr>
          <a:lstStyle/>
          <a:p>
            <a:r>
              <a:rPr lang="de-DE" sz="1000" dirty="0">
                <a:solidFill>
                  <a:schemeClr val="bg1">
                    <a:lumMod val="65000"/>
                  </a:schemeClr>
                </a:solidFill>
              </a:rPr>
              <a:t>hhttps://de.wikipedia.org/wiki/Attentat_auf_John_F._Kennedy</a:t>
            </a:r>
          </a:p>
        </p:txBody>
      </p:sp>
      <p:pic>
        <p:nvPicPr>
          <p:cNvPr id="7" name="Grafik 6">
            <a:extLst>
              <a:ext uri="{FF2B5EF4-FFF2-40B4-BE49-F238E27FC236}">
                <a16:creationId xmlns:a16="http://schemas.microsoft.com/office/drawing/2014/main" id="{EC98C90C-B54A-4EF7-A422-ED67787C0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925" y="334478"/>
            <a:ext cx="1852642" cy="2690962"/>
          </a:xfrm>
          <a:prstGeom prst="rect">
            <a:avLst/>
          </a:prstGeom>
        </p:spPr>
      </p:pic>
      <p:sp>
        <p:nvSpPr>
          <p:cNvPr id="8" name="Rechteck 7">
            <a:extLst>
              <a:ext uri="{FF2B5EF4-FFF2-40B4-BE49-F238E27FC236}">
                <a16:creationId xmlns:a16="http://schemas.microsoft.com/office/drawing/2014/main" id="{09CD6139-EC88-4A40-B5B7-5AB94027FFD8}"/>
              </a:ext>
            </a:extLst>
          </p:cNvPr>
          <p:cNvSpPr/>
          <p:nvPr/>
        </p:nvSpPr>
        <p:spPr>
          <a:xfrm>
            <a:off x="755576" y="6237312"/>
            <a:ext cx="2468946" cy="246221"/>
          </a:xfrm>
          <a:prstGeom prst="rect">
            <a:avLst/>
          </a:prstGeom>
        </p:spPr>
        <p:txBody>
          <a:bodyPr wrap="none">
            <a:spAutoFit/>
          </a:bodyPr>
          <a:lstStyle/>
          <a:p>
            <a:r>
              <a:rPr lang="de-DE" sz="1000" dirty="0">
                <a:solidFill>
                  <a:schemeClr val="bg1">
                    <a:lumMod val="65000"/>
                  </a:schemeClr>
                </a:solidFill>
              </a:rPr>
              <a:t>https://de.wikipedia.org/wiki/Rice_Stadium</a:t>
            </a:r>
          </a:p>
        </p:txBody>
      </p:sp>
    </p:spTree>
    <p:extLst>
      <p:ext uri="{BB962C8B-B14F-4D97-AF65-F5344CB8AC3E}">
        <p14:creationId xmlns:p14="http://schemas.microsoft.com/office/powerpoint/2010/main" val="158453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D289894-CBA3-44E2-92BE-079FFFE69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10407"/>
            <a:ext cx="7285420" cy="5037185"/>
          </a:xfrm>
          <a:prstGeom prst="rect">
            <a:avLst/>
          </a:prstGeom>
        </p:spPr>
      </p:pic>
      <p:sp>
        <p:nvSpPr>
          <p:cNvPr id="4" name="Rechteck 3">
            <a:extLst>
              <a:ext uri="{FF2B5EF4-FFF2-40B4-BE49-F238E27FC236}">
                <a16:creationId xmlns:a16="http://schemas.microsoft.com/office/drawing/2014/main" id="{79057D9C-BBD7-409C-8B12-22FC6DBA28A8}"/>
              </a:ext>
            </a:extLst>
          </p:cNvPr>
          <p:cNvSpPr/>
          <p:nvPr/>
        </p:nvSpPr>
        <p:spPr>
          <a:xfrm>
            <a:off x="1115616" y="6101604"/>
            <a:ext cx="7416824" cy="246221"/>
          </a:xfrm>
          <a:prstGeom prst="rect">
            <a:avLst/>
          </a:prstGeom>
        </p:spPr>
        <p:txBody>
          <a:bodyPr wrap="square">
            <a:spAutoFit/>
          </a:bodyPr>
          <a:lstStyle/>
          <a:p>
            <a:r>
              <a:rPr lang="de-DE" sz="1000" dirty="0">
                <a:solidFill>
                  <a:schemeClr val="bg1">
                    <a:lumMod val="65000"/>
                  </a:schemeClr>
                </a:solidFill>
              </a:rPr>
              <a:t>https://de.wikipedia.org/wiki/Apollo_11#/media/Datei:The_Apollo_11_Prime_Crew_-_GPN-2000-001164.jpg</a:t>
            </a:r>
          </a:p>
        </p:txBody>
      </p:sp>
    </p:spTree>
    <p:extLst>
      <p:ext uri="{BB962C8B-B14F-4D97-AF65-F5344CB8AC3E}">
        <p14:creationId xmlns:p14="http://schemas.microsoft.com/office/powerpoint/2010/main" val="385397499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Bildschirmpräsentation (4:3)</PresentationFormat>
  <Paragraphs>81</Paragraphs>
  <Slides>22</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AR BERKLEY</vt:lpstr>
      <vt:lpstr>Arial</vt:lpstr>
      <vt:lpstr>Calibri</vt:lpstr>
      <vt:lpstr>Larissa-Design</vt:lpstr>
      <vt:lpstr>Objekt-Manager-Shellobjekt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Apollo 11 - Vorbereitungen</vt:lpstr>
      <vt:lpstr>PowerPoint-Präsentation</vt:lpstr>
      <vt:lpstr>Apollo 11</vt:lpstr>
      <vt:lpstr>Apollo 11</vt:lpstr>
      <vt:lpstr>Apollo 11</vt:lpstr>
      <vt:lpstr>Apollo 11</vt:lpstr>
      <vt:lpstr>Apollo 11</vt:lpstr>
      <vt:lpstr>Nach Apollo 11 - Mondfahrzeuge</vt:lpstr>
      <vt:lpstr>Früher - Heute</vt:lpstr>
      <vt:lpstr>Heute – Wasser auf dem Mond</vt:lpstr>
      <vt:lpstr>Heute – Regolith</vt:lpstr>
      <vt:lpstr>Heute – Artemis - Planung</vt:lpstr>
      <vt:lpstr>Zukunft - Artemis</vt:lpstr>
      <vt:lpstr>Zukunft - Wasser am Südpol</vt:lpstr>
      <vt:lpstr>Zukunft – Regolith - Baumaterial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Lemmen</dc:creator>
  <cp:lastModifiedBy>Lemme11</cp:lastModifiedBy>
  <cp:revision>57</cp:revision>
  <dcterms:created xsi:type="dcterms:W3CDTF">2019-09-02T08:37:10Z</dcterms:created>
  <dcterms:modified xsi:type="dcterms:W3CDTF">2022-07-08T08:03:04Z</dcterms:modified>
</cp:coreProperties>
</file>